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324" r:id="rId6"/>
    <p:sldId id="335" r:id="rId7"/>
    <p:sldId id="336" r:id="rId8"/>
    <p:sldId id="337" r:id="rId9"/>
    <p:sldId id="338" r:id="rId10"/>
    <p:sldId id="339" r:id="rId11"/>
    <p:sldId id="340" r:id="rId12"/>
    <p:sldId id="334" r:id="rId13"/>
    <p:sldId id="326" r:id="rId14"/>
    <p:sldId id="329" r:id="rId15"/>
    <p:sldId id="341" r:id="rId16"/>
    <p:sldId id="262" r:id="rId17"/>
    <p:sldId id="299" r:id="rId18"/>
    <p:sldId id="298" r:id="rId19"/>
    <p:sldId id="301" r:id="rId20"/>
    <p:sldId id="302" r:id="rId21"/>
    <p:sldId id="310" r:id="rId22"/>
    <p:sldId id="309" r:id="rId23"/>
    <p:sldId id="303" r:id="rId24"/>
    <p:sldId id="304" r:id="rId25"/>
    <p:sldId id="306" r:id="rId26"/>
    <p:sldId id="307" r:id="rId27"/>
    <p:sldId id="311" r:id="rId28"/>
    <p:sldId id="312" r:id="rId29"/>
    <p:sldId id="313" r:id="rId30"/>
    <p:sldId id="314" r:id="rId31"/>
    <p:sldId id="315" r:id="rId32"/>
    <p:sldId id="321" r:id="rId33"/>
    <p:sldId id="320" r:id="rId34"/>
    <p:sldId id="323" r:id="rId35"/>
    <p:sldId id="316" r:id="rId36"/>
    <p:sldId id="317" r:id="rId37"/>
    <p:sldId id="318" r:id="rId38"/>
    <p:sldId id="319" r:id="rId39"/>
    <p:sldId id="322" r:id="rId40"/>
    <p:sldId id="284" r:id="rId41"/>
    <p:sldId id="333" r:id="rId42"/>
    <p:sldId id="331" r:id="rId43"/>
    <p:sldId id="263" r:id="rId44"/>
    <p:sldId id="332" r:id="rId45"/>
    <p:sldId id="342" r:id="rId46"/>
    <p:sldId id="344" r:id="rId4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AFF"/>
    <a:srgbClr val="24489B"/>
    <a:srgbClr val="F58C2D"/>
    <a:srgbClr val="52BFD6"/>
    <a:srgbClr val="EECD00"/>
    <a:srgbClr val="50B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 ExtraLight" panose="020B0303030403020204" pitchFamily="34" charset="0"/>
                    <a:ea typeface="Source Sans Pro ExtraLight" panose="020B0303030403020204" pitchFamily="34" charset="0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Hoja1!$B$2:$B$13</c:f>
              <c:numCache>
                <c:formatCode>#,##0</c:formatCode>
                <c:ptCount val="12"/>
                <c:pt idx="0">
                  <c:v>931665</c:v>
                </c:pt>
                <c:pt idx="1">
                  <c:v>989913</c:v>
                </c:pt>
                <c:pt idx="2">
                  <c:v>1037123</c:v>
                </c:pt>
                <c:pt idx="3">
                  <c:v>838923</c:v>
                </c:pt>
                <c:pt idx="4">
                  <c:v>751391</c:v>
                </c:pt>
                <c:pt idx="5">
                  <c:v>968477</c:v>
                </c:pt>
                <c:pt idx="6">
                  <c:v>1041924</c:v>
                </c:pt>
                <c:pt idx="7">
                  <c:v>1091001</c:v>
                </c:pt>
                <c:pt idx="8">
                  <c:v>1071778</c:v>
                </c:pt>
                <c:pt idx="9">
                  <c:v>1170628</c:v>
                </c:pt>
                <c:pt idx="10">
                  <c:v>1072021</c:v>
                </c:pt>
                <c:pt idx="11">
                  <c:v>1228648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F8-48B4-B105-B06AA81876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Usuario Promedio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 ExtraLight" panose="020B0303030403020204" pitchFamily="34" charset="0"/>
                    <a:ea typeface="Source Sans Pro ExtraLight" panose="020B0303030403020204" pitchFamily="34" charset="0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Hoja1!$C$2:$C$13</c:f>
              <c:numCache>
                <c:formatCode>#,##0</c:formatCode>
                <c:ptCount val="12"/>
                <c:pt idx="0">
                  <c:v>30054</c:v>
                </c:pt>
                <c:pt idx="1">
                  <c:v>35354</c:v>
                </c:pt>
                <c:pt idx="2">
                  <c:v>33456</c:v>
                </c:pt>
                <c:pt idx="3">
                  <c:v>27964</c:v>
                </c:pt>
                <c:pt idx="4">
                  <c:v>24238</c:v>
                </c:pt>
                <c:pt idx="5">
                  <c:v>32283</c:v>
                </c:pt>
                <c:pt idx="6">
                  <c:v>33610</c:v>
                </c:pt>
                <c:pt idx="7">
                  <c:v>35194</c:v>
                </c:pt>
                <c:pt idx="8">
                  <c:v>35726</c:v>
                </c:pt>
                <c:pt idx="9">
                  <c:v>37762</c:v>
                </c:pt>
                <c:pt idx="10">
                  <c:v>35734</c:v>
                </c:pt>
                <c:pt idx="11">
                  <c:v>39634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F8-48B4-B105-B06AA81876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796998464"/>
        <c:axId val="-797002272"/>
      </c:barChart>
      <c:catAx>
        <c:axId val="-796998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defRPr>
            </a:pPr>
            <a:endParaRPr lang="es-EC"/>
          </a:p>
        </c:txPr>
        <c:crossAx val="-797002272"/>
        <c:crosses val="autoZero"/>
        <c:auto val="1"/>
        <c:lblAlgn val="ctr"/>
        <c:lblOffset val="100"/>
        <c:noMultiLvlLbl val="0"/>
      </c:catAx>
      <c:valAx>
        <c:axId val="-797002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79699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 ExtraLight" panose="020B0303030403020204" pitchFamily="34" charset="0"/>
              <a:ea typeface="Source Sans Pro ExtraLight" panose="020B0303030403020204" pitchFamily="34" charset="0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Source Sans Pro ExtraLight" panose="020B0303030403020204" pitchFamily="34" charset="0"/>
          <a:ea typeface="Source Sans Pro ExtraLight" panose="020B0303030403020204" pitchFamily="34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 ExtraLight" panose="020B0303030403020204" pitchFamily="34" charset="0"/>
                    <a:ea typeface="Source Sans Pro ExtraLight" panose="020B0303030403020204" pitchFamily="34" charset="0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Hoja1!$B$2:$B$13</c:f>
              <c:numCache>
                <c:formatCode>#,##0</c:formatCode>
                <c:ptCount val="12"/>
                <c:pt idx="0">
                  <c:v>118928</c:v>
                </c:pt>
                <c:pt idx="1">
                  <c:v>118957</c:v>
                </c:pt>
                <c:pt idx="2">
                  <c:v>119971</c:v>
                </c:pt>
                <c:pt idx="3">
                  <c:v>111602</c:v>
                </c:pt>
                <c:pt idx="4">
                  <c:v>93267</c:v>
                </c:pt>
                <c:pt idx="5">
                  <c:v>120695</c:v>
                </c:pt>
                <c:pt idx="6">
                  <c:v>131808</c:v>
                </c:pt>
                <c:pt idx="7">
                  <c:v>135101</c:v>
                </c:pt>
                <c:pt idx="8">
                  <c:v>135591</c:v>
                </c:pt>
                <c:pt idx="9">
                  <c:v>160752</c:v>
                </c:pt>
                <c:pt idx="10">
                  <c:v>134426</c:v>
                </c:pt>
                <c:pt idx="11">
                  <c:v>157231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96-45A5-8A98-86B67EF2D24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USUARIO PROMEDIO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 ExtraLight" panose="020B0303030403020204" pitchFamily="34" charset="0"/>
                    <a:ea typeface="Source Sans Pro ExtraLight" panose="020B0303030403020204" pitchFamily="34" charset="0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Hoja1!$C$2:$C$13</c:f>
              <c:numCache>
                <c:formatCode>#,##0</c:formatCode>
                <c:ptCount val="12"/>
                <c:pt idx="0">
                  <c:v>3836</c:v>
                </c:pt>
                <c:pt idx="1">
                  <c:v>4248</c:v>
                </c:pt>
                <c:pt idx="2">
                  <c:v>3882</c:v>
                </c:pt>
                <c:pt idx="3">
                  <c:v>3720</c:v>
                </c:pt>
                <c:pt idx="4">
                  <c:v>3009</c:v>
                </c:pt>
                <c:pt idx="5">
                  <c:v>4023</c:v>
                </c:pt>
                <c:pt idx="6">
                  <c:v>4252</c:v>
                </c:pt>
                <c:pt idx="7">
                  <c:v>4358</c:v>
                </c:pt>
                <c:pt idx="8">
                  <c:v>4520</c:v>
                </c:pt>
                <c:pt idx="9">
                  <c:v>5186</c:v>
                </c:pt>
                <c:pt idx="10">
                  <c:v>4481</c:v>
                </c:pt>
                <c:pt idx="11">
                  <c:v>5072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96-45A5-8A98-86B67EF2D2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797001184"/>
        <c:axId val="-797008800"/>
      </c:barChart>
      <c:catAx>
        <c:axId val="-79700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defRPr>
            </a:pPr>
            <a:endParaRPr lang="es-EC"/>
          </a:p>
        </c:txPr>
        <c:crossAx val="-797008800"/>
        <c:crosses val="autoZero"/>
        <c:auto val="1"/>
        <c:lblAlgn val="ctr"/>
        <c:lblOffset val="100"/>
        <c:noMultiLvlLbl val="0"/>
      </c:catAx>
      <c:valAx>
        <c:axId val="-7970088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79700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 ExtraLight" panose="020B0303030403020204" pitchFamily="34" charset="0"/>
              <a:ea typeface="Source Sans Pro ExtraLight" panose="020B0303030403020204" pitchFamily="34" charset="0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Source Sans Pro ExtraLight" panose="020B0303030403020204" pitchFamily="34" charset="0"/>
          <a:ea typeface="Source Sans Pro ExtraLight" panose="020B0303030403020204" pitchFamily="34" charset="0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Hoja1!$B$2:$B$13</c:f>
              <c:numCache>
                <c:formatCode>#,##0</c:formatCode>
                <c:ptCount val="12"/>
                <c:pt idx="0">
                  <c:v>1050593</c:v>
                </c:pt>
                <c:pt idx="1">
                  <c:v>1108870</c:v>
                </c:pt>
                <c:pt idx="2">
                  <c:v>1157094</c:v>
                </c:pt>
                <c:pt idx="3">
                  <c:v>950525</c:v>
                </c:pt>
                <c:pt idx="4">
                  <c:v>844658</c:v>
                </c:pt>
                <c:pt idx="5">
                  <c:v>1089172</c:v>
                </c:pt>
                <c:pt idx="6">
                  <c:v>1173732</c:v>
                </c:pt>
                <c:pt idx="7">
                  <c:v>1226102</c:v>
                </c:pt>
                <c:pt idx="8">
                  <c:v>1207369</c:v>
                </c:pt>
                <c:pt idx="9">
                  <c:v>1331380</c:v>
                </c:pt>
                <c:pt idx="10">
                  <c:v>1206447</c:v>
                </c:pt>
                <c:pt idx="11">
                  <c:v>1385879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9-4F7B-A9D1-DCD21ED44AF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USUARIO PROMEDIO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Hoja1!$C$2:$C$13</c:f>
              <c:numCache>
                <c:formatCode>#,##0</c:formatCode>
                <c:ptCount val="12"/>
                <c:pt idx="0">
                  <c:v>33890</c:v>
                </c:pt>
                <c:pt idx="1">
                  <c:v>39602</c:v>
                </c:pt>
                <c:pt idx="2">
                  <c:v>37338</c:v>
                </c:pt>
                <c:pt idx="3">
                  <c:v>31684</c:v>
                </c:pt>
                <c:pt idx="4">
                  <c:v>27247</c:v>
                </c:pt>
                <c:pt idx="5">
                  <c:v>36306</c:v>
                </c:pt>
                <c:pt idx="6">
                  <c:v>37862</c:v>
                </c:pt>
                <c:pt idx="7">
                  <c:v>39552</c:v>
                </c:pt>
                <c:pt idx="8">
                  <c:v>40246</c:v>
                </c:pt>
                <c:pt idx="9">
                  <c:v>42948</c:v>
                </c:pt>
                <c:pt idx="10">
                  <c:v>40215</c:v>
                </c:pt>
                <c:pt idx="11">
                  <c:v>44706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9-4F7B-A9D1-DCD21ED44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797004448"/>
        <c:axId val="-797003360"/>
      </c:barChart>
      <c:catAx>
        <c:axId val="-79700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defRPr>
            </a:pPr>
            <a:endParaRPr lang="es-EC"/>
          </a:p>
        </c:txPr>
        <c:crossAx val="-797003360"/>
        <c:crosses val="autoZero"/>
        <c:auto val="1"/>
        <c:lblAlgn val="ctr"/>
        <c:lblOffset val="100"/>
        <c:noMultiLvlLbl val="0"/>
      </c:catAx>
      <c:valAx>
        <c:axId val="-797003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defRPr>
            </a:pPr>
            <a:endParaRPr lang="es-EC"/>
          </a:p>
        </c:txPr>
        <c:crossAx val="-797004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ExtraLight" panose="020B0303030403020204" pitchFamily="34" charset="0"/>
                <a:ea typeface="Source Sans Pro ExtraLight" panose="020B0303030403020204" pitchFamily="34" charset="0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Source Sans Pro ExtraLight" panose="020B0303030403020204" pitchFamily="34" charset="0"/>
          <a:ea typeface="Source Sans Pro ExtraLight" panose="020B0303030403020204" pitchFamily="34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063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002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779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560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659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989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675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073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159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650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298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2E086-6CC0-4245-90BC-3136E339EDFA}" type="datetimeFigureOut">
              <a:rPr lang="es-EC" smtClean="0"/>
              <a:t>28/4/2022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13C5E-EC3F-44BB-A69C-0B922BD71C3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37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392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392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" y="373"/>
            <a:ext cx="12228392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161731" y="5714785"/>
            <a:ext cx="5868538" cy="85298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551294" y="112236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s-EC" sz="40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FUNDACIÓN TERMINAL TERRESTRE DE GUAYAQUIL</a:t>
            </a:r>
            <a:endParaRPr lang="es-EC" sz="40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4269708" y="3509963"/>
            <a:ext cx="3688976" cy="539656"/>
          </a:xfrm>
        </p:spPr>
        <p:txBody>
          <a:bodyPr anchor="ctr"/>
          <a:lstStyle/>
          <a:p>
            <a:r>
              <a:rPr lang="es-EC" b="1" dirty="0" smtClean="0">
                <a:solidFill>
                  <a:srgbClr val="50BEE1"/>
                </a:solidFill>
              </a:rPr>
              <a:t>RESUMEN 2021</a:t>
            </a:r>
            <a:endParaRPr lang="es-EC" b="1" dirty="0">
              <a:solidFill>
                <a:srgbClr val="50BEE1"/>
              </a:solidFill>
            </a:endParaRPr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5093207" y="4995537"/>
            <a:ext cx="2060174" cy="626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Ab. Jorge Pinto Aveiga</a:t>
            </a:r>
          </a:p>
          <a:p>
            <a:r>
              <a:rPr lang="es-EC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GERENTE GENERAL</a:t>
            </a:r>
            <a:endParaRPr lang="es-EC" sz="1600" b="1" dirty="0">
              <a:solidFill>
                <a:schemeClr val="tx1">
                  <a:lumMod val="95000"/>
                  <a:lumOff val="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3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80571" y="528031"/>
            <a:ext cx="6241144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CONSOLIDADO TTG - TTMP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62292"/>
              </p:ext>
            </p:extLst>
          </p:nvPr>
        </p:nvGraphicFramePr>
        <p:xfrm>
          <a:off x="580191" y="1481101"/>
          <a:ext cx="6270171" cy="4200525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02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2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4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MES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 PROMEDIO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ENERO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1.050.593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33.890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FEBRERO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1.108.870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39.602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MARZO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1.157.094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37.338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ABRIL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950.525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31.684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MAYO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844.658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27.247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JUNIO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1.089.172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36.306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JULIO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1.173.732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37.862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AGOSTO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1.226.102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39.552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SEPTIEMBRE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1.207.369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40.246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OCTUBRE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1.331.380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42.948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NOVIEMBRE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1.206.447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40.215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DICIEMBRE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1.385.879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44.706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TOTAL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13.731.821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N/A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MÁXIMO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1.385.879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44.706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MÍNIMO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844.658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27.247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634514" y="2706301"/>
            <a:ext cx="3367315" cy="1384995"/>
          </a:xfrm>
          <a:prstGeom prst="rect">
            <a:avLst/>
          </a:prstGeom>
          <a:solidFill>
            <a:srgbClr val="FFFF00"/>
          </a:solidFill>
          <a:ln>
            <a:solidFill>
              <a:srgbClr val="8FDA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EC" b="1" dirty="0" smtClean="0">
                <a:solidFill>
                  <a:srgbClr val="24489B"/>
                </a:solidFill>
              </a:rPr>
              <a:t>TOTAL DE USUARIOS ATENDIDOS EN EL 2021</a:t>
            </a:r>
          </a:p>
          <a:p>
            <a:pPr algn="ctr"/>
            <a:r>
              <a:rPr lang="es-EC" sz="4800" dirty="0" smtClean="0"/>
              <a:t>13´731.821</a:t>
            </a:r>
            <a:endParaRPr lang="es-EC" sz="4800" dirty="0"/>
          </a:p>
        </p:txBody>
      </p:sp>
    </p:spTree>
    <p:extLst>
      <p:ext uri="{BB962C8B-B14F-4D97-AF65-F5344CB8AC3E}">
        <p14:creationId xmlns:p14="http://schemas.microsoft.com/office/powerpoint/2010/main" val="34580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952316" y="469973"/>
            <a:ext cx="6568202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CONSOLIDADO DE CRECIMIENTO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668334607"/>
              </p:ext>
            </p:extLst>
          </p:nvPr>
        </p:nvGraphicFramePr>
        <p:xfrm>
          <a:off x="-145143" y="1262744"/>
          <a:ext cx="12192000" cy="4861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56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071787" y="1021976"/>
            <a:ext cx="7327708" cy="2073452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INGRESOS EJECUTADOS A DICIEMBRE 2021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19460" name="Picture 4" descr="Gráfico de barras iconos de computadora estadísticas, gráfico de barras,  ángulo, texto png | PNG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11720" r="13550" b="9964"/>
          <a:stretch/>
        </p:blipFill>
        <p:spPr bwMode="auto">
          <a:xfrm>
            <a:off x="4498511" y="1567292"/>
            <a:ext cx="6817660" cy="52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3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171" y="304801"/>
            <a:ext cx="7692572" cy="62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030004" y="1183341"/>
            <a:ext cx="6396970" cy="2070847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GASTOS EJECUTADOS A DICIEMBRE 2021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22534" name="Picture 6" descr="Costo de operación Financiamiento Publicidad Dinero, Marketing., ahorro,  Servicio, material png | PNGW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2" b="959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11560" r="15995"/>
          <a:stretch/>
        </p:blipFill>
        <p:spPr bwMode="auto">
          <a:xfrm>
            <a:off x="5836024" y="2443349"/>
            <a:ext cx="5889812" cy="391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29" y="235418"/>
            <a:ext cx="7257142" cy="63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907228" y="1190662"/>
            <a:ext cx="6059630" cy="4419366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INFRAESTRUCTURA Y MANTENIMIENTO DE LAS INSTALACIONES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106" name="Picture 10" descr="▷ MANTENIMIENTO INDUSTRIAL 🧰 ¿Qué es y cuáles son sus tipo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19" y="1190662"/>
            <a:ext cx="4521388" cy="44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7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513516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PROVISIÓN DE PUERTAS ENROLLABLES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24388" y="1994617"/>
            <a:ext cx="5971237" cy="3680042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14000"/>
              </a:lnSpc>
              <a:buNone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Provisión e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instalación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 puertas metálicas enrollables motorizadas en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los ingresos del edificio de la Terminal Terrestre de Guayaquil, Terminal de Cargas y Encomiendas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 Terminal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Terrestre Municipal Pascuales,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el objetivo de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mantener el nivel de seguridad que deben ofrecer las instalaciones de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las terminales terrestres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a sus usuarios y quienes laboran en ella, ante eventos que puedan representar riesgos o peligro. (saqueos, 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robos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, etc.) </a:t>
            </a:r>
          </a:p>
          <a:p>
            <a:pPr marL="0" indent="0" algn="just">
              <a:lnSpc>
                <a:spcPct val="114000"/>
              </a:lnSpc>
              <a:buNone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Estas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puertas tienen la capacidad operativa para intervenir en los eventos que se lleguen a presentar y se necesite del cierre de  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los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ingresos, para precautelar la seguridad en el área que se requiera.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" y="2122166"/>
            <a:ext cx="4796923" cy="340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863009" y="587936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7" y="363071"/>
            <a:ext cx="5773168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MANTENIMIENTO DE LAS INSTALACIONES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080" y="1494131"/>
            <a:ext cx="5696332" cy="4733966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DESCRIPCIÓN: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la finalidad de mantener las instalaciones en óptimas condiciones para el uso diario de nuestros usuarios y visitantes, se realizan constantes mantenimientos de:</a:t>
            </a: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 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Sistema eléctrico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Sistema de detección de incendio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Mantenimiento de ascensores y escaleras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Mantenimiento del sistema de climatización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Desinfección de las instalaciones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Mantenimiento del filtrado de aire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Mantenimiento de equipos de bombeo y sistema hidrosanitario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Limpieza de todas las instalaciones</a:t>
            </a:r>
          </a:p>
          <a:p>
            <a:pPr marL="0" indent="0" algn="just">
              <a:lnSpc>
                <a:spcPct val="134000"/>
              </a:lnSpc>
              <a:buNone/>
            </a:pPr>
            <a:endParaRPr lang="es-EC" sz="1600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-1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4691" b="28937"/>
          <a:stretch/>
        </p:blipFill>
        <p:spPr>
          <a:xfrm>
            <a:off x="6358253" y="2139127"/>
            <a:ext cx="5182500" cy="309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7636139" y="592817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13" y="2174904"/>
            <a:ext cx="8345080" cy="462578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928786" y="1212137"/>
            <a:ext cx="6157814" cy="1925534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SEGURIDAD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494" y="6678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ANTECEDENTES</a:t>
            </a:r>
            <a:endParaRPr lang="es-EC" sz="32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54388" y="2395842"/>
            <a:ext cx="8937812" cy="2633358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S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La Fundación Terminal Terrestre de Guayaquil es una persona jurídica de derecho privado constituida mediante Acuerdo Ministerial No. 5519 expedido el 1 de febrero de 2002 por el Subsecretario de Bienestar Social del Litoral, el cual junto con el estatuto social de la Fundación mediante fue elevado a Escritura Pública el 11 de febrero de 2003. De conformidad con el artículo tercero de los estatutos, tiene como fin conseguir la transformación, mejoramiento, administración y mantenimiento de la Terminal Terrestre de Guayaquil, o nuevas terminales, paradas de ruta o estaciones satélites en la ciudad, de considerarse necesario; y, en ambos casos, en forma directa o a través de las personas naturales o jurídicas con las cuales ella contrate.</a:t>
            </a:r>
            <a:endParaRPr lang="en-US" sz="1600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None/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189025" y="5848351"/>
            <a:ext cx="5868538" cy="8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SEGURIDAD Y VIGILANCIA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31992" y="2661312"/>
            <a:ext cx="4947632" cy="2086100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nicio de proceso de contratación de 27 puestos de guardias de 24 horas y 18 puestos de guardias de 12 horas para la Terminal Terrestre de Guayaquil y de 4 puestos de 24 horas y 4 puestos de 12 horas para la Terminal Terrestre Municipal Pascuales.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-1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2" y="1852392"/>
            <a:ext cx="5853950" cy="390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7636139" y="592817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INSTALACIÓN DE NUEVAS CÁMARAS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2564" y="1353491"/>
            <a:ext cx="8281797" cy="1284987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la finalidad de fortalecer el sistema de seguridad de la Terminal Terrestre de Guayaquil, se instalaron dos nuevas cámaras, una con visualización al playón de  buses y otra en la zona de verificación de la Comisión de Tránsito del Ecuador.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 descr="C:\Users\apinoargote\Downloads\Cámara C134 Oficina CTE 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4498" r="4593" b="3423"/>
          <a:stretch/>
        </p:blipFill>
        <p:spPr bwMode="auto">
          <a:xfrm>
            <a:off x="1020784" y="2877773"/>
            <a:ext cx="4402860" cy="264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apinoargote\Downloads\Cámara 186 Torre de iluminacio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17" r="9580" b="14111"/>
          <a:stretch/>
        </p:blipFill>
        <p:spPr bwMode="auto">
          <a:xfrm>
            <a:off x="6479084" y="2920582"/>
            <a:ext cx="4415430" cy="255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4068826" y="5911135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ADQUISICIÓN DE RADIOS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9059" y="2601102"/>
            <a:ext cx="4587377" cy="2086100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OBJETIVO: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Mantener una comunicación interna eficiente, asegurando el cumplimiento de los procesos operativos y conservar en óptimas condiciones el funcionamiento del sistema de radios de comunicación.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35" y="1734669"/>
            <a:ext cx="5728448" cy="381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863009" y="5957648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850275" y="974911"/>
            <a:ext cx="6157814" cy="2252382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CONSTRUCCIÓN Y READECUACIONES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5124" name="Picture 4" descr="Ingeniería arquitectónica fachada casa trabajador de la construcción techo,  trabajador de la construcción, ángulo, sombrero png | PNGEg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0000" y1="78889" x2="20000" y2="78889"/>
                        <a14:backgroundMark x1="12333" y1="78222" x2="12333" y2="7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17532" r="8439" b="18312"/>
          <a:stretch/>
        </p:blipFill>
        <p:spPr bwMode="auto">
          <a:xfrm>
            <a:off x="5227362" y="1300843"/>
            <a:ext cx="7100048" cy="5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1106" y="690413"/>
            <a:ext cx="8007036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CONSTRUCCIÓN DE CABINA DE FRECUENCIA Y READECUACIÓN DE CABINAS DE COBRO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49044" y="2276353"/>
            <a:ext cx="5531122" cy="3134369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OBJETIVO: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Construir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una edificación dentro de la Terminal Terrestre de Guayaquil (TTG), para implementar una zona que se destinará para el control de frecuencias de buses que utilizan el playón y readecuar los puntos de cobro de la salida del parqueo de vehículos particulares de la TTG y las oficinas administrativas de la Terminal de Cargas y Encomiendas; todo esto, en un óptimo ambiente para el cumplimiento de los requerimientos de funcionalidad, seguridad y salud ocupacional</a:t>
            </a:r>
            <a:r>
              <a:rPr lang="es-EC" sz="1600" dirty="0" smtClean="0">
                <a:solidFill>
                  <a:srgbClr val="24489B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</a:t>
            </a:r>
            <a:endParaRPr lang="en-US" sz="1600" dirty="0" smtClean="0">
              <a:solidFill>
                <a:srgbClr val="24489B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None/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0" y="1956090"/>
            <a:ext cx="5183972" cy="345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939988" y="6029077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CONSTRUCCIÓN Y READECUACIÓN DE TOPES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51240" y="2287781"/>
            <a:ext cx="4509819" cy="2797592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OBJETIVO:  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Construir </a:t>
            </a:r>
            <a:r>
              <a:rPr lang="es-MX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 efectuar la restitución de los topes y aceras existentes en el playón de buses y parqueo de vehículos particulares en la Terminal Terrestre de Guayaquil (TTG); todo esto, con el fin de mantener en óptimo estado y mejorar la operación de estas zonas para el cumplimiento de los requerimientos de funcionalidad, seguridad y salud ocupacional.</a:t>
            </a:r>
            <a:endParaRPr lang="en-US" sz="1600" dirty="0" smtClean="0">
              <a:solidFill>
                <a:srgbClr val="24489B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None/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-32544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9" y="2012686"/>
            <a:ext cx="5063872" cy="334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863009" y="5937969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5" y="389362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REMODELACIÓN INTEGRAL DE BAÑOS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1180" y="1472452"/>
            <a:ext cx="5023127" cy="4639237"/>
          </a:xfrm>
        </p:spPr>
        <p:txBody>
          <a:bodyPr anchor="t">
            <a:noAutofit/>
          </a:bodyPr>
          <a:lstStyle/>
          <a:p>
            <a:pPr marL="0" lvl="0" indent="0">
              <a:lnSpc>
                <a:spcPct val="11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OBJETIVO:  </a:t>
            </a:r>
          </a:p>
          <a:p>
            <a:pPr lvl="0" algn="just">
              <a:lnSpc>
                <a:spcPct val="114000"/>
              </a:lnSpc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Renovar </a:t>
            </a:r>
            <a:r>
              <a:rPr lang="es-EC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el diseño arquitectónico interno y externo de las baterías sanitarias colocando nuevo equipamiento sanitario como: revestimientos, inodoros, lavamanos, iluminación led y griferías con tecnología ecológica mejorada y de sostenibilidad a largo plazo.</a:t>
            </a:r>
          </a:p>
          <a:p>
            <a:pPr lvl="0" algn="just">
              <a:lnSpc>
                <a:spcPct val="114000"/>
              </a:lnSpc>
            </a:pPr>
            <a:r>
              <a:rPr lang="es-EC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Implementar materiales de excelente calidad para garantizar su durabilidad y eficiencia para las condiciones a los que son expuestos los baños, debido a la alta demanda de usuarios que tiene la Terminal Terrestre de Guayaquil y su Centro Comercial.</a:t>
            </a:r>
          </a:p>
          <a:p>
            <a:pPr algn="just">
              <a:lnSpc>
                <a:spcPct val="114000"/>
              </a:lnSpc>
            </a:pPr>
            <a:r>
              <a:rPr lang="es-EC" sz="16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Modernizar instalaciones con equipamiento nuevo mejorando la calidad del servicio prestado a los viajeros y visitantes que recorren las instalaciones, obteniendo la satisfacción de los usuarios.</a:t>
            </a:r>
            <a:endParaRPr lang="en-US" sz="1600" dirty="0" smtClean="0">
              <a:solidFill>
                <a:srgbClr val="24489B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 descr="C:\Users\mbaque\Documents\TTG-DSI (MBaque)\3 Procesos\Procesos 2021\2 Remodelacion de baños\planos PARA PROCESO\planos consolidados\CORREDOR PB OESTE 1 F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4" y="2056798"/>
            <a:ext cx="4851094" cy="347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7636139" y="592817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een Tips: Eligiendo una responsabilidad ambiental para tu em... |  Responsabilidad, Ambientales, Cuidar el plan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2" cy="68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0951" y="621273"/>
            <a:ext cx="6070659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PROGRAMA DE RECICLAJE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385254"/>
              </p:ext>
            </p:extLst>
          </p:nvPr>
        </p:nvGraphicFramePr>
        <p:xfrm>
          <a:off x="2586432" y="2137480"/>
          <a:ext cx="4515381" cy="2256275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7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2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556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DETALLE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PESO EN KG DE MATERIAL RECICLADO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7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CARTÓN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5,580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7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PLÁSTICO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1,832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7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ARCHIVO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309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7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TOTAL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7,721 KG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Light" panose="020B0403030403020204" pitchFamily="34" charset="0"/>
                        <a:ea typeface="Source Sans Pro Light" panose="020B0403030403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198" name="Picture 6" descr="Pon tu grano de arena en el Día Mundial del Recicla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21" y="2267033"/>
            <a:ext cx="3810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701644" y="6065396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9457" y="2106893"/>
            <a:ext cx="4511988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RE-CERTIFICACIÓN CARBONO NEUTRO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527432" y="3487643"/>
            <a:ext cx="4234013" cy="1466332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DESCRIPCIÓN: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Se aprobó la Auditoría Anual de la Certificación Carbono Neutro de la Fundación Terminal Terrestre de Guayaquil, obteniendo su recertificación de este Aval, período 2021.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610" y="1128950"/>
            <a:ext cx="637222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715277" y="5956375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3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"/>
          <a:stretch/>
        </p:blipFill>
        <p:spPr>
          <a:xfrm>
            <a:off x="0" y="0"/>
            <a:ext cx="12250272" cy="6858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540613" y="1725659"/>
            <a:ext cx="2794940" cy="1589407"/>
            <a:chOff x="67235" y="3744592"/>
            <a:chExt cx="2904565" cy="1589407"/>
          </a:xfrm>
        </p:grpSpPr>
        <p:sp>
          <p:nvSpPr>
            <p:cNvPr id="6" name="Rectángulo redondeado 5"/>
            <p:cNvSpPr/>
            <p:nvPr/>
          </p:nvSpPr>
          <p:spPr>
            <a:xfrm>
              <a:off x="67235" y="4026041"/>
              <a:ext cx="2904565" cy="130795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45173" y="4300218"/>
              <a:ext cx="27486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Ser la mejor terminal terrestre del país y una de las mejores de América bajo un modelo de autogestión.</a:t>
              </a:r>
              <a:endPara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8" name="Rectángulo redondeado 7"/>
            <p:cNvSpPr/>
            <p:nvPr/>
          </p:nvSpPr>
          <p:spPr>
            <a:xfrm>
              <a:off x="67235" y="3744592"/>
              <a:ext cx="2904565" cy="484702"/>
            </a:xfrm>
            <a:prstGeom prst="roundRect">
              <a:avLst/>
            </a:prstGeom>
            <a:solidFill>
              <a:srgbClr val="EEC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012806" y="381551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VISIÓN</a:t>
              </a:r>
              <a:endParaRPr lang="es-EC" b="1" dirty="0">
                <a:solidFill>
                  <a:schemeClr val="bg1"/>
                </a:solidFill>
                <a:latin typeface="Brandon Grotesque Black" panose="020B0A03020203060202" pitchFamily="34" charset="0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9028171" y="4857609"/>
            <a:ext cx="2794940" cy="1589407"/>
            <a:chOff x="8728778" y="5210312"/>
            <a:chExt cx="3292893" cy="1589407"/>
          </a:xfrm>
        </p:grpSpPr>
        <p:sp>
          <p:nvSpPr>
            <p:cNvPr id="18" name="Rectángulo redondeado 17"/>
            <p:cNvSpPr/>
            <p:nvPr/>
          </p:nvSpPr>
          <p:spPr>
            <a:xfrm>
              <a:off x="8728778" y="5491761"/>
              <a:ext cx="3292893" cy="13079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rgbClr val="8FDAFF"/>
                </a:solidFill>
              </a:endParaRPr>
            </a:p>
          </p:txBody>
        </p:sp>
        <p:sp>
          <p:nvSpPr>
            <p:cNvPr id="19" name="Rectángulo redondeado 18"/>
            <p:cNvSpPr/>
            <p:nvPr/>
          </p:nvSpPr>
          <p:spPr>
            <a:xfrm>
              <a:off x="8728778" y="5210312"/>
              <a:ext cx="3292893" cy="484702"/>
            </a:xfrm>
            <a:prstGeom prst="roundRect">
              <a:avLst/>
            </a:prstGeom>
            <a:solidFill>
              <a:srgbClr val="F58C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9753240" y="5281236"/>
              <a:ext cx="1235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 smtClean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VALORES</a:t>
              </a:r>
              <a:endParaRPr lang="es-EC" b="1" dirty="0">
                <a:solidFill>
                  <a:schemeClr val="bg1"/>
                </a:solidFill>
                <a:latin typeface="Brandon Grotesque Black" panose="020B0A03020203060202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953317" y="378603"/>
            <a:ext cx="2794940" cy="1589407"/>
            <a:chOff x="7276496" y="1313036"/>
            <a:chExt cx="2904565" cy="1589407"/>
          </a:xfrm>
        </p:grpSpPr>
        <p:sp>
          <p:nvSpPr>
            <p:cNvPr id="11" name="Rectángulo redondeado 10"/>
            <p:cNvSpPr/>
            <p:nvPr/>
          </p:nvSpPr>
          <p:spPr>
            <a:xfrm>
              <a:off x="7276496" y="1594485"/>
              <a:ext cx="2904565" cy="1307958"/>
            </a:xfrm>
            <a:prstGeom prst="roundRect">
              <a:avLst/>
            </a:prstGeom>
            <a:solidFill>
              <a:srgbClr val="8FDA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rgbClr val="8FDAFF"/>
                </a:solidFill>
              </a:endParaRPr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7276496" y="1313036"/>
              <a:ext cx="2904565" cy="484702"/>
            </a:xfrm>
            <a:prstGeom prst="roundRect">
              <a:avLst/>
            </a:prstGeom>
            <a:solidFill>
              <a:srgbClr val="52BF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222067" y="1383960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b="1" dirty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M</a:t>
              </a:r>
              <a:r>
                <a:rPr lang="es-EC" b="1" dirty="0" smtClean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ISIÓN</a:t>
              </a:r>
              <a:endParaRPr lang="es-EC" b="1" dirty="0">
                <a:solidFill>
                  <a:schemeClr val="bg1"/>
                </a:solidFill>
                <a:latin typeface="Brandon Grotesque Black" panose="020B0A03020203060202" pitchFamily="34" charset="0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379281" y="1962245"/>
              <a:ext cx="27486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rPr>
                <a:t>Facilitamos una experiencia integral de viajes y compras con calidad, calidez y economía.</a:t>
              </a:r>
              <a:endParaRPr lang="es-EC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9103171" y="5391448"/>
            <a:ext cx="2644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Somos respetuosos, somos íntegros, trabajamos en equipo, nos superamos constantemente y nos inspira servir.</a:t>
            </a:r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810" y="732219"/>
            <a:ext cx="858032" cy="78798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099" y="4044215"/>
            <a:ext cx="851648" cy="67369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955" y="605056"/>
            <a:ext cx="740248" cy="914422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159574" y="6035748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4109381" y="1580029"/>
            <a:ext cx="6157814" cy="2252382"/>
          </a:xfrm>
        </p:spPr>
        <p:txBody>
          <a:bodyPr anchor="ctr">
            <a:noAutofit/>
          </a:bodyPr>
          <a:lstStyle/>
          <a:p>
            <a:r>
              <a:rPr lang="es-EC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EVENTOS</a:t>
            </a:r>
            <a:endParaRPr lang="es-EC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13" y="2101102"/>
            <a:ext cx="9742220" cy="3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EVENTOS CENTRO COMERCIAL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414195" y="2482603"/>
            <a:ext cx="4234013" cy="2111792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DESCRIPCIÓN: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la finalidad de incrementar las compras para beneficio de los concesionarios, se realizaron diversos eventos en el Centro Comercial, entre ellos: Feria de Descuentos, “Ahórrate el IVA”, Descuentos de locura, Black Friday.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81" y="1330655"/>
            <a:ext cx="3263742" cy="326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1" y="3276597"/>
            <a:ext cx="3048006" cy="304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662679" y="6015790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EVENTOS CENTRO COMERCIAL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884715" y="2142999"/>
            <a:ext cx="4357590" cy="2367286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DESCRIPCIÓN: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la finalidad de incrementar la cultura y el entretenimiento, se realizaron diversos eventos en el Centro Comercial, entre ellos: Festival del Pasillo, presentación de bandas, Lectura en Tránsito, Fantasías de Requinto, Memorias del Bicentenario, entre otros.</a:t>
            </a: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44" y="1812184"/>
            <a:ext cx="4531332" cy="30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930245" y="592817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LA HORA DEL POCHO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6" y="1730637"/>
            <a:ext cx="3317838" cy="33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13" y="1730637"/>
            <a:ext cx="3314334" cy="331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85" y="1730637"/>
            <a:ext cx="3287973" cy="331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930245" y="5847490"/>
            <a:ext cx="4249271" cy="6176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6" y="1727133"/>
            <a:ext cx="3317838" cy="33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13" y="1727133"/>
            <a:ext cx="3314334" cy="331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4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FERIA DE EXHIBICIÓN CARROS COMIC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0" y="3488175"/>
            <a:ext cx="4294985" cy="279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89" y="1355732"/>
            <a:ext cx="4563976" cy="30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36" y="3488175"/>
            <a:ext cx="4186518" cy="2791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FERIAS CENTRO COMERCIAL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835309" y="2084293"/>
            <a:ext cx="4234013" cy="3443051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solidFill>
                  <a:srgbClr val="24489B"/>
                </a:solidFill>
                <a:latin typeface="Brandon Grotesque Black" panose="020B0A03020203060202" pitchFamily="34" charset="0"/>
                <a:ea typeface="Source Sans Pro Light" panose="020B0403030403020204" pitchFamily="34" charset="0"/>
              </a:rPr>
              <a:t>DESCRIPCIÓN: </a:t>
            </a: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Con el objetivo de incentivar el consumo de productos artesanales y apoyo a los emprendimientos se realizaron varias ferias, tales como: 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Feria EPICO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Feria de electrodomésticos ARTEFACTA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Feria de Famosos y Emprendedores</a:t>
            </a:r>
          </a:p>
          <a:p>
            <a:pPr algn="just">
              <a:lnSpc>
                <a:spcPct val="134000"/>
              </a:lnSpc>
            </a:pPr>
            <a:r>
              <a:rPr lang="es-EC" sz="1600" dirty="0" smtClean="0">
                <a:solidFill>
                  <a:schemeClr val="bg2">
                    <a:lumMod val="10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Feria de Corredores Navideños</a:t>
            </a:r>
          </a:p>
          <a:p>
            <a:pPr marL="0" indent="0" algn="just">
              <a:lnSpc>
                <a:spcPct val="134000"/>
              </a:lnSpc>
              <a:buNone/>
            </a:pPr>
            <a:endParaRPr lang="en-US" sz="1600" dirty="0" smtClean="0">
              <a:solidFill>
                <a:srgbClr val="24489B"/>
              </a:solidFill>
              <a:latin typeface="Brandon Grotesque Black" panose="020B0A03020203060202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23" y="1762922"/>
            <a:ext cx="5638800" cy="376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715277" y="5972168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551330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DECORACIÓN NAVIDEÑA DEL CENTRO COMERCIAL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5" y="2152132"/>
            <a:ext cx="4949386" cy="337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80" y="2152132"/>
            <a:ext cx="4719325" cy="337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930245" y="5878174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9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6446" y="519132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LLEGADA DE PAPÁ NOEL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7" y="2005849"/>
            <a:ext cx="4761814" cy="326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8" y="2005849"/>
            <a:ext cx="4898740" cy="326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4024375" y="5901278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2316" y="363071"/>
            <a:ext cx="620513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2DA CONVENCIÓN DE ÁNIME Y COMICS SEKAI 2021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0" y="1693727"/>
            <a:ext cx="3209832" cy="213988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0" y="4196686"/>
            <a:ext cx="3209832" cy="20965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66" y="1693727"/>
            <a:ext cx="3048827" cy="21273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66" y="4196686"/>
            <a:ext cx="3048827" cy="209653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23" y="1312328"/>
            <a:ext cx="2801754" cy="498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352734" y="2050676"/>
            <a:ext cx="6157814" cy="2252382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RESPONSABILIDAD SOCIAL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9220" name="Picture 4" descr="Responsabilidad social - Iconos gratis de pers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30" y="129231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2306" y="305737"/>
            <a:ext cx="9448800" cy="1325563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OBJETIVOS ESTRATÉGICOS INSTITUCIONALES</a:t>
            </a:r>
            <a:endParaRPr lang="es-EC" sz="32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2050" name="Picture 2" descr="Objetivo (qué es, significado, concepto, definición)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11160" r="4195" b="10467"/>
          <a:stretch/>
        </p:blipFill>
        <p:spPr bwMode="auto">
          <a:xfrm>
            <a:off x="0" y="2198594"/>
            <a:ext cx="5916706" cy="44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7636139" y="5928172"/>
            <a:ext cx="4249271" cy="617626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7167282" y="1763831"/>
            <a:ext cx="4718128" cy="2821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4000"/>
              </a:lnSpc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5793431" y="1479177"/>
            <a:ext cx="6091979" cy="4253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4000"/>
              </a:lnSpc>
            </a:pPr>
            <a:r>
              <a:rPr lang="es-EC" sz="1400" b="1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OEI1	</a:t>
            </a:r>
            <a:r>
              <a:rPr lang="es-EC" sz="14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Proveer y mejorar la infraestructura necesaria para satisfacer la creciente demanda en la ciudad de Guayaquil de transporte terrestre interprovincial, </a:t>
            </a:r>
            <a:r>
              <a:rPr lang="es-EC" sz="1400" dirty="0" err="1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intraprovincial</a:t>
            </a:r>
            <a:r>
              <a:rPr lang="es-EC" sz="14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e internacional, fomentando la inclusión social.</a:t>
            </a:r>
            <a:endParaRPr lang="en-US" sz="1400" b="1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algn="just">
              <a:lnSpc>
                <a:spcPct val="134000"/>
              </a:lnSpc>
            </a:pPr>
            <a:r>
              <a:rPr lang="es-EC" sz="1400" b="1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OEI2	</a:t>
            </a:r>
            <a:r>
              <a:rPr lang="es-EC" sz="14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Fortalecer la gestión institucional de las Terminales Terrestres, Centro Comercial y Terminal de Cargas y Encomiendas con el uso eficiente de los recursos humanos, financieros, tecnológicos y materiales, brindando buen servicio a usuarios y visitantes.</a:t>
            </a:r>
          </a:p>
          <a:p>
            <a:pPr algn="just">
              <a:lnSpc>
                <a:spcPct val="134000"/>
              </a:lnSpc>
            </a:pPr>
            <a:r>
              <a:rPr lang="es-EC" sz="1400" b="1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OEI3	</a:t>
            </a:r>
            <a:r>
              <a:rPr lang="es-EC" sz="14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Impulsar el desarrollo sostenible de las instalaciones terrestres, terminal de cargas y encomiendas y centro comercial, contribuyendo a la conservación del medio ambiente.</a:t>
            </a:r>
          </a:p>
          <a:p>
            <a:pPr algn="just">
              <a:lnSpc>
                <a:spcPct val="134000"/>
              </a:lnSpc>
            </a:pPr>
            <a:r>
              <a:rPr lang="es-EC" sz="1400" b="1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OEI4	</a:t>
            </a:r>
            <a:r>
              <a:rPr lang="es-EC" sz="14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Promover el desarrollo de las Terminales Terrestres, Terminal de Cargas y Encomiendas y Centro Comercial Terminal mediante innovación y procesos eficientes.</a:t>
            </a:r>
            <a:endParaRPr lang="en-US" sz="1400" b="1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endParaRPr lang="es-EC" sz="14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6864734" y="572183"/>
            <a:ext cx="2995814" cy="563649"/>
          </a:xfrm>
        </p:spPr>
        <p:txBody>
          <a:bodyPr>
            <a:normAutofit/>
          </a:bodyPr>
          <a:lstStyle/>
          <a:p>
            <a:pPr algn="ctr"/>
            <a:r>
              <a:rPr lang="es-EC" sz="20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CONVENIO BANCO MACHALA</a:t>
            </a:r>
            <a:endParaRPr lang="es-EC" sz="20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6864734" y="1465078"/>
            <a:ext cx="2995814" cy="1507230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34000"/>
              </a:lnSpc>
              <a:buNone/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Firma de convenio con el Banco Machala para educar a micro empresarios</a:t>
            </a:r>
            <a:endParaRPr lang="en-US" sz="1600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352227" y="572183"/>
            <a:ext cx="2924766" cy="67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CONVENIO NACIONES UNIDAS</a:t>
            </a:r>
            <a:endParaRPr lang="es-EC" sz="1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2352227" y="1438184"/>
            <a:ext cx="2924766" cy="1798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Firma de convenio con ACNUR para instalar una isla de información para personas en estado de migración.</a:t>
            </a:r>
            <a:endParaRPr lang="en-US" sz="1600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59" y="2877675"/>
            <a:ext cx="3751728" cy="254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82" y="2877675"/>
            <a:ext cx="3824256" cy="2546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715277" y="583228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2252894" y="566143"/>
            <a:ext cx="2924766" cy="67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BANCO DE ALIMENTOS DIAKONIA</a:t>
            </a:r>
            <a:endParaRPr lang="es-EC" sz="1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2252893" y="1301419"/>
            <a:ext cx="3246953" cy="17981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Firma de convenio con el Banco de Alimentos DIAKONIA para erradicar el hambre en el Ecuador.</a:t>
            </a:r>
          </a:p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endParaRPr lang="en-US" sz="1600" dirty="0" smtClea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603498" y="550500"/>
            <a:ext cx="3454901" cy="68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DONACIÓN UNILEVER</a:t>
            </a:r>
            <a:endParaRPr lang="es-EC" sz="1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sp>
        <p:nvSpPr>
          <p:cNvPr id="17" name="Marcador de contenido 2"/>
          <p:cNvSpPr txBox="1">
            <a:spLocks/>
          </p:cNvSpPr>
          <p:nvPr/>
        </p:nvSpPr>
        <p:spPr>
          <a:xfrm>
            <a:off x="6603498" y="1280505"/>
            <a:ext cx="3764184" cy="1839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Font typeface="Arial" panose="020B0604020202020204" pitchFamily="34" charset="0"/>
              <a:buNone/>
            </a:pPr>
            <a:r>
              <a:rPr lang="es-EC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Entrega de alcohol gel a las 100 primeras personas que se vacunen en los puntos, concesionarios, autorizados, funcionarios, boleterías, carretilleros y lavacarros de las terminales terrestres de Guayaquil.</a:t>
            </a: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93" y="3231432"/>
            <a:ext cx="3515895" cy="239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69" y="3189023"/>
            <a:ext cx="3197642" cy="239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715277" y="5913815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Qué es el coronavirus y su origen - Bupa Ecuad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49588" y="1371600"/>
            <a:ext cx="4906506" cy="2212040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ACCIONES CONTRA EL COVID 19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16" name="Marcador de contenido 15"/>
          <p:cNvSpPr>
            <a:spLocks noGrp="1"/>
          </p:cNvSpPr>
          <p:nvPr>
            <p:ph idx="1"/>
          </p:nvPr>
        </p:nvSpPr>
        <p:spPr>
          <a:xfrm>
            <a:off x="542365" y="1236525"/>
            <a:ext cx="5831541" cy="4518815"/>
          </a:xfrm>
        </p:spPr>
        <p:txBody>
          <a:bodyPr anchor="ctr">
            <a:normAutofit lnSpcReduction="10000"/>
          </a:bodyPr>
          <a:lstStyle/>
          <a:p>
            <a:pPr marL="342900" indent="-342900" algn="just">
              <a:lnSpc>
                <a:spcPct val="124000"/>
              </a:lnSpc>
              <a:buClr>
                <a:srgbClr val="24489B"/>
              </a:buClr>
              <a:buFont typeface="+mj-lt"/>
              <a:buAutoNum type="arabicPeriod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Se mantiene el control en todas las puertas de ingreso de las Terminales.</a:t>
            </a:r>
          </a:p>
          <a:p>
            <a:pPr marL="342900" indent="-342900" algn="just">
              <a:lnSpc>
                <a:spcPct val="124000"/>
              </a:lnSpc>
              <a:buClr>
                <a:srgbClr val="24489B"/>
              </a:buClr>
              <a:buFont typeface="+mj-lt"/>
              <a:buAutoNum type="arabicPeriod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En las puertas de llegada de pasajeros de otros cantones y provincias se chequea que porten su carnet/certificado mas su cédula.</a:t>
            </a:r>
          </a:p>
          <a:p>
            <a:pPr marL="342900" indent="-342900" algn="just">
              <a:lnSpc>
                <a:spcPct val="124000"/>
              </a:lnSpc>
              <a:buClr>
                <a:srgbClr val="24489B"/>
              </a:buClr>
              <a:buFont typeface="+mj-lt"/>
              <a:buAutoNum type="arabicPeriod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Ninguna Cooperativa de Transporte vende boletos si no se cumple con el carnet o certificado de vacunación.</a:t>
            </a:r>
          </a:p>
          <a:p>
            <a:pPr marL="342900" indent="-342900" algn="just">
              <a:lnSpc>
                <a:spcPct val="124000"/>
              </a:lnSpc>
              <a:buClr>
                <a:srgbClr val="24489B"/>
              </a:buClr>
              <a:buFont typeface="+mj-lt"/>
              <a:buAutoNum type="arabicPeriod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Nuestras cámaras termográficas controlan en los ingresos la temperatura corporal y que la persona porte mascarillas (en línea)</a:t>
            </a:r>
          </a:p>
          <a:p>
            <a:pPr marL="342900" indent="-342900" algn="just">
              <a:lnSpc>
                <a:spcPct val="124000"/>
              </a:lnSpc>
              <a:buClr>
                <a:srgbClr val="24489B"/>
              </a:buClr>
              <a:buFont typeface="+mj-lt"/>
              <a:buAutoNum type="arabicPeriod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Hemos habilitado un punto de información exclusivo para que las personas puedan descargar su certificado digital de vacunación, adicional a las redes de </a:t>
            </a:r>
            <a:r>
              <a:rPr lang="es-MX" sz="1600" dirty="0" err="1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wifi</a:t>
            </a: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(Alcaldía y Terminal) para que lo hagan directamente en su celular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809" y="1116237"/>
            <a:ext cx="3714908" cy="463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870962" y="5997857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16" name="Marcador de contenido 15"/>
          <p:cNvSpPr>
            <a:spLocks noGrp="1"/>
          </p:cNvSpPr>
          <p:nvPr>
            <p:ph idx="1"/>
          </p:nvPr>
        </p:nvSpPr>
        <p:spPr>
          <a:xfrm>
            <a:off x="6051177" y="753036"/>
            <a:ext cx="5795681" cy="5230906"/>
          </a:xfrm>
        </p:spPr>
        <p:txBody>
          <a:bodyPr anchor="ctr">
            <a:normAutofit/>
          </a:bodyPr>
          <a:lstStyle/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Se mantienen dispensadores de alcohol gel en todas las instalaciones completamente abastecidos</a:t>
            </a:r>
          </a:p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Operan los puntos de vacunación en ambas Terminales Guayaquil y Pascuales (8h30-15h00)</a:t>
            </a:r>
          </a:p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Cada 48 horas se desinfectan las terminales con amonio cuaternario y/o hipoclorito de sodio. Normas en su momento emitidas por la Agencia Nacional de Tránsito.</a:t>
            </a:r>
          </a:p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Los establecimientos (locales comerciales y gastronómicos) cumplen aforo y exigencia de certificado de vacunación.</a:t>
            </a:r>
          </a:p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Todo chofer, oficial de bus, trabajador de Cooperativa de Transporte y/o local e isla comercial debe presentar y portar su carnet de vacunación para poder estar en las instalaciones</a:t>
            </a:r>
          </a:p>
          <a:p>
            <a:pPr marL="342900" indent="-342900" algn="just">
              <a:lnSpc>
                <a:spcPct val="114000"/>
              </a:lnSpc>
              <a:buClr>
                <a:srgbClr val="24489B"/>
              </a:buClr>
              <a:buFont typeface="+mj-lt"/>
              <a:buAutoNum type="arabicPeriod" startAt="6"/>
            </a:pPr>
            <a:r>
              <a:rPr lang="es-MX" sz="1600" dirty="0" smtClean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Se mantienen operativos con Comisión de Tránsito del Ecuador previo al embarque de pasajeros (andenes de salida) y en el playón de buses (control a choferes)</a:t>
            </a:r>
            <a:endParaRPr lang="es-EC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2" y="1587501"/>
            <a:ext cx="5342964" cy="356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400316" y="5983942"/>
            <a:ext cx="4249271" cy="6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6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1" y="0"/>
            <a:ext cx="11667569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987595-7CF5-4D86-A60E-1F418823D466}"/>
              </a:ext>
            </a:extLst>
          </p:cNvPr>
          <p:cNvSpPr txBox="1"/>
          <p:nvPr/>
        </p:nvSpPr>
        <p:spPr>
          <a:xfrm>
            <a:off x="842463" y="968052"/>
            <a:ext cx="10724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020" algn="just"/>
            <a:r>
              <a:rPr lang="es-ES" sz="1800" dirty="0"/>
              <a:t>El presupuesto referencial de ejecución de la Obra: CONSTRUCCION DE LA TERMINAL TERRESTRE MUNICIPAL COSTA, el Consultor lo definió por el valor de:</a:t>
            </a:r>
            <a:endParaRPr lang="es-MX" sz="1800" dirty="0"/>
          </a:p>
          <a:p>
            <a:pPr marL="414020" algn="just"/>
            <a:r>
              <a:rPr lang="es-ES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07F5060-C0C5-40EA-943C-B7781DA7C9C6}"/>
              </a:ext>
            </a:extLst>
          </p:cNvPr>
          <p:cNvSpPr txBox="1"/>
          <p:nvPr/>
        </p:nvSpPr>
        <p:spPr>
          <a:xfrm>
            <a:off x="3995606" y="1765547"/>
            <a:ext cx="4200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020" algn="just"/>
            <a:r>
              <a:rPr lang="es-ES" sz="2800" b="1" dirty="0"/>
              <a:t>$10´100, 302, </a:t>
            </a:r>
            <a:r>
              <a:rPr lang="es-ES" sz="2400" b="1" dirty="0"/>
              <a:t>06</a:t>
            </a:r>
            <a:r>
              <a:rPr lang="es-ES" sz="2800" b="1" dirty="0"/>
              <a:t> + IVA</a:t>
            </a:r>
            <a:endParaRPr lang="es-MX" sz="28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8ABEED2-4837-43F4-9A8F-37A992210EF1}"/>
              </a:ext>
            </a:extLst>
          </p:cNvPr>
          <p:cNvSpPr txBox="1">
            <a:spLocks/>
          </p:cNvSpPr>
          <p:nvPr/>
        </p:nvSpPr>
        <p:spPr>
          <a:xfrm>
            <a:off x="524431" y="203609"/>
            <a:ext cx="11667569" cy="5681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u="sng" dirty="0" smtClean="0"/>
              <a:t>TERMINAL TERRESTRE MUNICIPAL COSTA</a:t>
            </a:r>
            <a:endParaRPr lang="es-EC" sz="3600" b="1" u="sng" dirty="0"/>
          </a:p>
        </p:txBody>
      </p:sp>
    </p:spTree>
    <p:extLst>
      <p:ext uri="{BB962C8B-B14F-4D97-AF65-F5344CB8AC3E}">
        <p14:creationId xmlns:p14="http://schemas.microsoft.com/office/powerpoint/2010/main" val="7799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-17417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87562" r="6949"/>
          <a:stretch/>
        </p:blipFill>
        <p:spPr>
          <a:xfrm>
            <a:off x="3400316" y="5983942"/>
            <a:ext cx="4249271" cy="617626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>
          <a:xfrm>
            <a:off x="2953654" y="390132"/>
            <a:ext cx="6580775" cy="923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RESÚMEN EJECUTIVO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21050"/>
              </p:ext>
            </p:extLst>
          </p:nvPr>
        </p:nvGraphicFramePr>
        <p:xfrm>
          <a:off x="1602374" y="1509332"/>
          <a:ext cx="9283336" cy="3421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069">
                  <a:extLst>
                    <a:ext uri="{9D8B030D-6E8A-4147-A177-3AD203B41FA5}">
                      <a16:colId xmlns:a16="http://schemas.microsoft.com/office/drawing/2014/main" val="3752534985"/>
                    </a:ext>
                  </a:extLst>
                </a:gridCol>
                <a:gridCol w="2133599">
                  <a:extLst>
                    <a:ext uri="{9D8B030D-6E8A-4147-A177-3AD203B41FA5}">
                      <a16:colId xmlns:a16="http://schemas.microsoft.com/office/drawing/2014/main" val="1008851203"/>
                    </a:ext>
                  </a:extLst>
                </a:gridCol>
                <a:gridCol w="2320834">
                  <a:extLst>
                    <a:ext uri="{9D8B030D-6E8A-4147-A177-3AD203B41FA5}">
                      <a16:colId xmlns:a16="http://schemas.microsoft.com/office/drawing/2014/main" val="3805765482"/>
                    </a:ext>
                  </a:extLst>
                </a:gridCol>
                <a:gridCol w="2320834">
                  <a:extLst>
                    <a:ext uri="{9D8B030D-6E8A-4147-A177-3AD203B41FA5}">
                      <a16:colId xmlns:a16="http://schemas.microsoft.com/office/drawing/2014/main" val="2122426509"/>
                    </a:ext>
                  </a:extLst>
                </a:gridCol>
              </a:tblGrid>
              <a:tr h="712269">
                <a:tc>
                  <a:txBody>
                    <a:bodyPr/>
                    <a:lstStyle/>
                    <a:p>
                      <a:pPr algn="l"/>
                      <a:endParaRPr lang="es-E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2020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2021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%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999774"/>
                  </a:ext>
                </a:extLst>
              </a:tr>
              <a:tr h="557349">
                <a:tc>
                  <a:txBody>
                    <a:bodyPr/>
                    <a:lstStyle/>
                    <a:p>
                      <a:pPr algn="ctr"/>
                      <a:r>
                        <a:rPr lang="es-ES" b="0" dirty="0" smtClean="0">
                          <a:solidFill>
                            <a:schemeClr val="tx1"/>
                          </a:solidFill>
                        </a:rPr>
                        <a:t>INGRESOS</a:t>
                      </a:r>
                      <a:endParaRPr lang="es-E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11.619.739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13.432.725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16%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3984684"/>
                  </a:ext>
                </a:extLst>
              </a:tr>
              <a:tr h="627017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VIAJEROS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5.683.523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7.360.182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30%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466238"/>
                  </a:ext>
                </a:extLst>
              </a:tr>
              <a:tr h="76223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SUPERÁVIT OPERATIVO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1.217.328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863.725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171%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376790"/>
                  </a:ext>
                </a:extLst>
              </a:tr>
              <a:tr h="762236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SUPERÁVIT O DÉFICIT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(3.481.564)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(1.798.283)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-48%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910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7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31" b="9851"/>
          <a:stretch/>
        </p:blipFill>
        <p:spPr>
          <a:xfrm>
            <a:off x="-1" y="0"/>
            <a:ext cx="545911" cy="6800690"/>
          </a:xfrm>
          <a:prstGeom prst="rect">
            <a:avLst/>
          </a:prstGeom>
        </p:spPr>
      </p:pic>
      <p:sp>
        <p:nvSpPr>
          <p:cNvPr id="2" name="AutoShape 2" descr="Bus Vector Free Download - Cartoon Bus Vector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0" name="Picture 6" descr="Bus Vector Free Download - Cartoon Bus Vector Png, Transparent Png ,  Transparent Png Image - PNGi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2" b="94728" l="3256" r="97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57299"/>
            <a:ext cx="8191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578223"/>
            <a:ext cx="6679175" cy="2073452"/>
          </a:xfrm>
        </p:spPr>
        <p:txBody>
          <a:bodyPr anchor="ctr">
            <a:noAutofit/>
          </a:bodyPr>
          <a:lstStyle/>
          <a:p>
            <a:r>
              <a:rPr lang="es-EC" sz="4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DETALLE DE USUARIOS 2021</a:t>
            </a:r>
            <a:endParaRPr lang="es-EC" sz="4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2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392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3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01095"/>
              </p:ext>
            </p:extLst>
          </p:nvPr>
        </p:nvGraphicFramePr>
        <p:xfrm>
          <a:off x="3244423" y="1769273"/>
          <a:ext cx="5551234" cy="426103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11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1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5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Mes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 Promedio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Enero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931.665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30.054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Febrero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989.913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35.354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Marzo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1.037.123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33.456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Abril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838.923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27.964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Mayo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751.391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24.238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Junio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968.477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32.283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Julio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1.041.924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33.610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Agosto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1.091.001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35.194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Septiembre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1.071.778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35.726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Octubre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1.170.628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37.762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Noviembre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1.072.021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35.734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Diciembre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1.228.648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u="none" strike="noStrike" dirty="0"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39.634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TOTAL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12.193.492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N/A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MÁXIMO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1.228.648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39.634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8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MÍNIMO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751.391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24.238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551365" y="513516"/>
            <a:ext cx="712566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DETALLE DE USUARIOS TERMINAL TERRESTRE DE GUAYAQUIL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952316" y="469973"/>
            <a:ext cx="6568202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CRECIMIENTO TERMINAL TERRESTRE DE GUAYAQUIL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967490541"/>
              </p:ext>
            </p:extLst>
          </p:nvPr>
        </p:nvGraphicFramePr>
        <p:xfrm>
          <a:off x="624115" y="1437558"/>
          <a:ext cx="10842170" cy="483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6848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inal Terrestre de Pascuales ha transportado a más de 6 millones de  pasajeros en tres años - Qué Notic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3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394857" y="513516"/>
            <a:ext cx="7125661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DETALLE DE USUARIOS TERMINAL TERRESTRE MUNICIPAL PASCUALES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26545"/>
              </p:ext>
            </p:extLst>
          </p:nvPr>
        </p:nvGraphicFramePr>
        <p:xfrm>
          <a:off x="3140001" y="1804535"/>
          <a:ext cx="5205713" cy="414528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00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MES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USUARIOS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USUARIO PROMEDIO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ENERO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118.928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3.836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FEBRERO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118.957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4.248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MARZO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119.971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3.882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ABRIL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111.602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3.720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MAYO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   93.267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3.009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JUNIO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120.695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4.023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JULIO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131.808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4.252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AGOSTO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135.101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4.358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SEPTIEMBRE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135.591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4.520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OCTUBRE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160.752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5.186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NOVIEMBRE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134.426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4.481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DICIEMBRE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157.231 </a:t>
                      </a:r>
                      <a:endParaRPr lang="es-EC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5.072 </a:t>
                      </a:r>
                      <a:endParaRPr lang="es-EC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TOTAL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1.538.329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N/A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MÁXIMO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160.752 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5.186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MÍNIMO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              93.267 </a:t>
                      </a:r>
                      <a:endParaRPr lang="es-EC" sz="1600" b="1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ource Sans Pro ExtraLight" panose="020B0303030403020204" pitchFamily="34" charset="0"/>
                          <a:ea typeface="Source Sans Pro ExtraLight" panose="020B0303030403020204" pitchFamily="34" charset="0"/>
                        </a:rPr>
                        <a:t>3.009 </a:t>
                      </a:r>
                      <a:endParaRPr lang="es-EC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ource Sans Pro ExtraLight" panose="020B0303030403020204" pitchFamily="34" charset="0"/>
                        <a:ea typeface="Source Sans Pro ExtraLight" panose="020B0303030403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91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>
            <a:off x="0" y="0"/>
            <a:ext cx="3715277" cy="26613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9" b="79105"/>
          <a:stretch/>
        </p:blipFill>
        <p:spPr>
          <a:xfrm rot="10800000">
            <a:off x="8476723" y="4196687"/>
            <a:ext cx="3715277" cy="2661313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952316" y="469973"/>
            <a:ext cx="6568202" cy="967585"/>
          </a:xfrm>
        </p:spPr>
        <p:txBody>
          <a:bodyPr>
            <a:noAutofit/>
          </a:bodyPr>
          <a:lstStyle/>
          <a:p>
            <a:pPr algn="ctr"/>
            <a:r>
              <a:rPr lang="es-EC" sz="2800" dirty="0" smtClean="0">
                <a:solidFill>
                  <a:srgbClr val="24489B"/>
                </a:solidFill>
                <a:latin typeface="Brandon Grotesque Black" panose="020B0A03020203060202" pitchFamily="34" charset="0"/>
              </a:rPr>
              <a:t>CRECIMIENTO TERMINAL TERRESTRE MUNICIPAL PASCUALES</a:t>
            </a:r>
            <a:endParaRPr lang="es-EC" sz="2800" dirty="0">
              <a:solidFill>
                <a:srgbClr val="24489B"/>
              </a:solidFill>
              <a:latin typeface="Brandon Grotesque Black" panose="020B0A03020203060202" pitchFamily="34" charset="0"/>
            </a:endParaRP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115719252"/>
              </p:ext>
            </p:extLst>
          </p:nvPr>
        </p:nvGraphicFramePr>
        <p:xfrm>
          <a:off x="653143" y="1437558"/>
          <a:ext cx="10871200" cy="470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07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6618</TotalTime>
  <Words>1784</Words>
  <Application>Microsoft Office PowerPoint</Application>
  <PresentationFormat>Panorámica</PresentationFormat>
  <Paragraphs>277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Arial</vt:lpstr>
      <vt:lpstr>Brandon Grotesque Black</vt:lpstr>
      <vt:lpstr>Calibri</vt:lpstr>
      <vt:lpstr>Calibri Light</vt:lpstr>
      <vt:lpstr>Source Sans Pro ExtraLight</vt:lpstr>
      <vt:lpstr>Source Sans Pro Light</vt:lpstr>
      <vt:lpstr>Tahoma</vt:lpstr>
      <vt:lpstr>Times New Roman</vt:lpstr>
      <vt:lpstr>Tema de Office</vt:lpstr>
      <vt:lpstr>FUNDACIÓN TERMINAL TERRESTRE DE GUAYAQUIL</vt:lpstr>
      <vt:lpstr>ANTECEDENTES</vt:lpstr>
      <vt:lpstr>Presentación de PowerPoint</vt:lpstr>
      <vt:lpstr>OBJETIVOS ESTRATÉGICOS INSTITUCIONALES</vt:lpstr>
      <vt:lpstr>DETALLE DE USUARIOS 2021</vt:lpstr>
      <vt:lpstr>DETALLE DE USUARIOS TERMINAL TERRESTRE DE GUAYAQUIL</vt:lpstr>
      <vt:lpstr>CRECIMIENTO TERMINAL TERRESTRE DE GUAYAQUIL</vt:lpstr>
      <vt:lpstr>DETALLE DE USUARIOS TERMINAL TERRESTRE MUNICIPAL PASCUALES</vt:lpstr>
      <vt:lpstr>CRECIMIENTO TERMINAL TERRESTRE MUNICIPAL PASCUALES</vt:lpstr>
      <vt:lpstr>CONSOLIDADO TTG - TTMP</vt:lpstr>
      <vt:lpstr>CONSOLIDADO DE CRECIMIENTO</vt:lpstr>
      <vt:lpstr>INGRESOS EJECUTADOS A DICIEMBRE 2021</vt:lpstr>
      <vt:lpstr>Presentación de PowerPoint</vt:lpstr>
      <vt:lpstr>GASTOS EJECUTADOS A DICIEMBRE 2021</vt:lpstr>
      <vt:lpstr>Presentación de PowerPoint</vt:lpstr>
      <vt:lpstr>INFRAESTRUCTURA Y MANTENIMIENTO DE LAS INSTALACIONES</vt:lpstr>
      <vt:lpstr>PROVISIÓN DE PUERTAS ENROLLABLES</vt:lpstr>
      <vt:lpstr>MANTENIMIENTO DE LAS INSTALACIONES</vt:lpstr>
      <vt:lpstr>SEGURIDAD</vt:lpstr>
      <vt:lpstr>SEGURIDAD Y VIGILANCIA</vt:lpstr>
      <vt:lpstr>INSTALACIÓN DE NUEVAS CÁMARAS</vt:lpstr>
      <vt:lpstr>ADQUISICIÓN DE RADIOS</vt:lpstr>
      <vt:lpstr>CONSTRUCCIÓN Y READECUACIONES</vt:lpstr>
      <vt:lpstr>CONSTRUCCIÓN DE CABINA DE FRECUENCIA Y READECUACIÓN DE CABINAS DE COBRO</vt:lpstr>
      <vt:lpstr>CONSTRUCCIÓN Y READECUACIÓN DE TOPES</vt:lpstr>
      <vt:lpstr>REMODELACIÓN INTEGRAL DE BAÑOS</vt:lpstr>
      <vt:lpstr>Presentación de PowerPoint</vt:lpstr>
      <vt:lpstr>PROGRAMA DE RECICLAJE</vt:lpstr>
      <vt:lpstr>RE-CERTIFICACIÓN CARBONO NEUTRO</vt:lpstr>
      <vt:lpstr>EVENTOS</vt:lpstr>
      <vt:lpstr>EVENTOS CENTRO COMERCIAL</vt:lpstr>
      <vt:lpstr>EVENTOS CENTRO COMERCIAL</vt:lpstr>
      <vt:lpstr>LA HORA DEL POCHO</vt:lpstr>
      <vt:lpstr>FERIA DE EXHIBICIÓN CARROS COMIC</vt:lpstr>
      <vt:lpstr>FERIAS CENTRO COMERCIAL</vt:lpstr>
      <vt:lpstr>DECORACIÓN NAVIDEÑA DEL CENTRO COMERCIAL</vt:lpstr>
      <vt:lpstr>LLEGADA DE PAPÁ NOEL</vt:lpstr>
      <vt:lpstr>2DA CONVENCIÓN DE ÁNIME Y COMICS SEKAI 2021</vt:lpstr>
      <vt:lpstr>RESPONSABILIDAD SOCIAL</vt:lpstr>
      <vt:lpstr>CONVENIO BANCO MACHALA</vt:lpstr>
      <vt:lpstr>Presentación de PowerPoint</vt:lpstr>
      <vt:lpstr>ACCIONES CONTRA EL COVID 19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FUNDACIÓN TERMINAL TERRESTRE DE GUAYAQUIL</dc:title>
  <dc:creator>Andrea Moran</dc:creator>
  <cp:lastModifiedBy>Karem Guerra</cp:lastModifiedBy>
  <cp:revision>112</cp:revision>
  <dcterms:created xsi:type="dcterms:W3CDTF">2022-01-17T18:00:08Z</dcterms:created>
  <dcterms:modified xsi:type="dcterms:W3CDTF">2022-04-28T16:35:31Z</dcterms:modified>
</cp:coreProperties>
</file>